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1-1.png>
</file>

<file path=ppt/media/image-11-2.png>
</file>

<file path=ppt/media/image-12-1.png>
</file>

<file path=ppt/media/image-12-2.png>
</file>

<file path=ppt/media/image-13-1.png>
</file>

<file path=ppt/media/image-13-2.png>
</file>

<file path=ppt/media/image-13-3.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w="13811">
            <a:solidFill>
              <a:srgbClr val="FFFFFF">
                <a:alpha val="16000"/>
              </a:srgbClr>
            </a:solidFill>
            <a:prstDash val="solid"/>
          </a:ln>
        </p:spPr>
      </p:sp>
      <p:sp>
        <p:nvSpPr>
          <p:cNvPr id="4" name="Text 1"/>
          <p:cNvSpPr/>
          <p:nvPr/>
        </p:nvSpPr>
        <p:spPr>
          <a:xfrm>
            <a:off x="833199" y="2262426"/>
            <a:ext cx="7477601" cy="1666399"/>
          </a:xfrm>
          <a:prstGeom prst="rect">
            <a:avLst/>
          </a:prstGeom>
          <a:noFill/>
          <a:ln/>
        </p:spPr>
        <p:txBody>
          <a:bodyPr wrap="square" rtlCol="0" anchor="t"/>
          <a:lstStyle/>
          <a:p>
            <a:pPr indent="0" marL="0">
              <a:lnSpc>
                <a:spcPts val="6561"/>
              </a:lnSpc>
              <a:buNone/>
            </a:pPr>
            <a:r>
              <a:rPr lang="en-US" sz="5249" dirty="0">
                <a:solidFill>
                  <a:srgbClr val="FFFFFF"/>
                </a:solidFill>
                <a:latin typeface="Barlow, sans-serif" pitchFamily="34" charset="0"/>
                <a:ea typeface="Barlow, sans-serif" pitchFamily="34" charset="-122"/>
                <a:cs typeface="Barlow, sans-serif" pitchFamily="34" charset="-120"/>
              </a:rPr>
              <a:t>File Handling Utilities in Linux Programming</a:t>
            </a:r>
            <a:endParaRPr lang="en-US" sz="5249" dirty="0"/>
          </a:p>
        </p:txBody>
      </p:sp>
      <p:sp>
        <p:nvSpPr>
          <p:cNvPr id="5" name="Text 2"/>
          <p:cNvSpPr/>
          <p:nvPr/>
        </p:nvSpPr>
        <p:spPr>
          <a:xfrm>
            <a:off x="833199" y="4262080"/>
            <a:ext cx="7477601" cy="1066205"/>
          </a:xfrm>
          <a:prstGeom prst="rect">
            <a:avLst/>
          </a:prstGeom>
          <a:noFill/>
          <a:ln/>
        </p:spPr>
        <p:txBody>
          <a:bodyPr wrap="square" rtlCol="0" anchor="t"/>
          <a:lstStyle/>
          <a:p>
            <a:pPr indent="0" marL="0">
              <a:lnSpc>
                <a:spcPts val="2799"/>
              </a:lnSpc>
              <a:buNone/>
            </a:pPr>
            <a:r>
              <a:rPr lang="en-US" sz="1750" dirty="0">
                <a:solidFill>
                  <a:srgbClr val="E5E0DF"/>
                </a:solidFill>
                <a:latin typeface="Barlow" pitchFamily="34" charset="0"/>
                <a:ea typeface="Barlow" pitchFamily="34" charset="-122"/>
                <a:cs typeface="Barlow" pitchFamily="34" charset="-120"/>
              </a:rPr>
              <a:t>Learn about essential file handling utilities in Linux programming and how they can improve your workflow. This guide will cover the usage and options of key commands like mkdir, rmdir, cp, mv, rm, touch, cat, head, tail, and grep.</a:t>
            </a:r>
            <a:endParaRPr lang="en-US" sz="1750" dirty="0"/>
          </a:p>
        </p:txBody>
      </p:sp>
      <p:sp>
        <p:nvSpPr>
          <p:cNvPr id="6" name="Shape 3"/>
          <p:cNvSpPr/>
          <p:nvPr/>
        </p:nvSpPr>
        <p:spPr>
          <a:xfrm>
            <a:off x="833199" y="5594866"/>
            <a:ext cx="355402" cy="355402"/>
          </a:xfrm>
          <a:prstGeom prst="roundRect">
            <a:avLst>
              <a:gd name="adj" fmla="val 25726039"/>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40819" y="5602486"/>
            <a:ext cx="340162" cy="340162"/>
          </a:xfrm>
          <a:prstGeom prst="rect">
            <a:avLst/>
          </a:prstGeom>
        </p:spPr>
      </p:pic>
      <p:sp>
        <p:nvSpPr>
          <p:cNvPr id="8" name="Text 4"/>
          <p:cNvSpPr/>
          <p:nvPr/>
        </p:nvSpPr>
        <p:spPr>
          <a:xfrm>
            <a:off x="1299686" y="5578197"/>
            <a:ext cx="2918460" cy="388858"/>
          </a:xfrm>
          <a:prstGeom prst="rect">
            <a:avLst/>
          </a:prstGeom>
          <a:noFill/>
          <a:ln/>
        </p:spPr>
        <p:txBody>
          <a:bodyPr wrap="none" rtlCol="0" anchor="t"/>
          <a:lstStyle/>
          <a:p>
            <a:pPr algn="l" indent="0" marL="0">
              <a:lnSpc>
                <a:spcPts val="3062"/>
              </a:lnSpc>
              <a:buNone/>
            </a:pPr>
            <a:r>
              <a:rPr lang="en-US" sz="2187" b="1" dirty="0">
                <a:solidFill>
                  <a:srgbClr val="E5E0DF"/>
                </a:solidFill>
                <a:latin typeface="Barlow" pitchFamily="34" charset="0"/>
                <a:ea typeface="Barlow" pitchFamily="34" charset="-122"/>
                <a:cs typeface="Barlow" pitchFamily="34" charset="-120"/>
              </a:rPr>
              <a:t>by Swetha Lakkavattula</a:t>
            </a:r>
            <a:endParaRPr lang="en-US" sz="2187" dirty="0"/>
          </a:p>
        </p:txBody>
      </p:sp>
      <p:pic>
        <p:nvPicPr>
          <p:cNvPr id="9" name="Image 2" descr="preencoded.png">    </p:cNvPr>
          <p:cNvPicPr>
            <a:picLocks noChangeAspect="1"/>
          </p:cNvPicPr>
          <p:nvPr/>
        </p:nvPicPr>
        <p:blipFill>
          <a:blip r:embed="rId3"/>
          <a:stretch>
            <a:fillRect/>
          </a:stretch>
        </p:blipFill>
        <p:spPr>
          <a:xfrm>
            <a:off x="9144000" y="0"/>
            <a:ext cx="5486400" cy="8229600"/>
          </a:xfrm>
          <a:prstGeom prst="rect">
            <a:avLst/>
          </a:prstGeom>
        </p:spPr>
      </p:pic>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90416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Head</a:t>
            </a:r>
            <a:endParaRPr lang="en-US" sz="4374" dirty="0"/>
          </a:p>
        </p:txBody>
      </p:sp>
      <p:sp>
        <p:nvSpPr>
          <p:cNvPr id="5" name="Shape 2"/>
          <p:cNvSpPr/>
          <p:nvPr/>
        </p:nvSpPr>
        <p:spPr>
          <a:xfrm>
            <a:off x="2624376" y="2042874"/>
            <a:ext cx="4579739" cy="5282446"/>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78856"/>
            <a:ext cx="364998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Display the Beginning of a File</a:t>
            </a:r>
            <a:endParaRPr lang="en-US" sz="2187" dirty="0"/>
          </a:p>
        </p:txBody>
      </p:sp>
      <p:sp>
        <p:nvSpPr>
          <p:cNvPr id="7" name="Text 4"/>
          <p:cNvSpPr/>
          <p:nvPr/>
        </p:nvSpPr>
        <p:spPr>
          <a:xfrm>
            <a:off x="2860358" y="2848213"/>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head</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display the beginning lines of a file.</a:t>
            </a:r>
            <a:endParaRPr lang="en-US" sz="1750" dirty="0"/>
          </a:p>
        </p:txBody>
      </p:sp>
      <p:sp>
        <p:nvSpPr>
          <p:cNvPr id="8" name="Text 5"/>
          <p:cNvSpPr/>
          <p:nvPr/>
        </p:nvSpPr>
        <p:spPr>
          <a:xfrm>
            <a:off x="2860358" y="3774162"/>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2947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head | [options] file…</a:t>
            </a:r>
            <a:endParaRPr lang="en-US" sz="1750" dirty="0"/>
          </a:p>
        </p:txBody>
      </p:sp>
      <p:sp>
        <p:nvSpPr>
          <p:cNvPr id="10" name="Text 7"/>
          <p:cNvSpPr/>
          <p:nvPr/>
        </p:nvSpPr>
        <p:spPr>
          <a:xfrm>
            <a:off x="2860358" y="4884777"/>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440085"/>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Display the first 10 lines of the file named "file1.txt":</a:t>
            </a:r>
            <a:endParaRPr lang="en-US" sz="1750" dirty="0"/>
          </a:p>
        </p:txBody>
      </p:sp>
      <p:sp>
        <p:nvSpPr>
          <p:cNvPr id="12" name="Shape 9"/>
          <p:cNvSpPr/>
          <p:nvPr/>
        </p:nvSpPr>
        <p:spPr>
          <a:xfrm>
            <a:off x="2860358" y="6400800"/>
            <a:ext cx="4107775" cy="688538"/>
          </a:xfrm>
          <a:prstGeom prst="roundRect">
            <a:avLst>
              <a:gd name="adj" fmla="val 14522"/>
            </a:avLst>
          </a:prstGeom>
          <a:solidFill>
            <a:srgbClr val="FEE7E7"/>
          </a:solidFill>
          <a:ln/>
        </p:spPr>
      </p:sp>
      <p:sp>
        <p:nvSpPr>
          <p:cNvPr id="13" name="Shape 10"/>
          <p:cNvSpPr/>
          <p:nvPr/>
        </p:nvSpPr>
        <p:spPr>
          <a:xfrm>
            <a:off x="2849285" y="6400800"/>
            <a:ext cx="4129921" cy="688538"/>
          </a:xfrm>
          <a:prstGeom prst="roundRect">
            <a:avLst>
              <a:gd name="adj" fmla="val 4841"/>
            </a:avLst>
          </a:prstGeom>
          <a:solidFill>
            <a:srgbClr val="FEE7E7"/>
          </a:solidFill>
          <a:ln/>
        </p:spPr>
      </p:sp>
      <p:sp>
        <p:nvSpPr>
          <p:cNvPr id="14" name="Text 11"/>
          <p:cNvSpPr/>
          <p:nvPr/>
        </p:nvSpPr>
        <p:spPr>
          <a:xfrm>
            <a:off x="3071455" y="6567368"/>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head -n 10 file1.txt</a:t>
            </a:r>
            <a:endParaRPr lang="en-US" sz="1750" dirty="0"/>
          </a:p>
        </p:txBody>
      </p:sp>
      <p:sp>
        <p:nvSpPr>
          <p:cNvPr id="15" name="Shape 12"/>
          <p:cNvSpPr/>
          <p:nvPr/>
        </p:nvSpPr>
        <p:spPr>
          <a:xfrm>
            <a:off x="7426285" y="2042874"/>
            <a:ext cx="4579739" cy="5282446"/>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7885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75955"/>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-n</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Specify the number of lines to display.</a:t>
            </a:r>
            <a:endParaRPr lang="en-US" sz="1750" dirty="0"/>
          </a:p>
        </p:txBody>
      </p:sp>
      <p:sp>
        <p:nvSpPr>
          <p:cNvPr id="18" name="Text 15"/>
          <p:cNvSpPr/>
          <p:nvPr/>
        </p:nvSpPr>
        <p:spPr>
          <a:xfrm>
            <a:off x="8017669" y="3690818"/>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-c</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Specify the number of characters to display.</a:t>
            </a:r>
            <a:endParaRPr lang="en-US" sz="1750" dirty="0"/>
          </a:p>
        </p:txBody>
      </p:sp>
      <p:sp>
        <p:nvSpPr>
          <p:cNvPr id="19" name="Text 16"/>
          <p:cNvSpPr/>
          <p:nvPr/>
        </p:nvSpPr>
        <p:spPr>
          <a:xfrm>
            <a:off x="8017669" y="4505682"/>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-q</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Quiet mode. Do not print any headers or messages.</a:t>
            </a:r>
            <a:endParaRPr lang="en-US" sz="1750" dirty="0"/>
          </a:p>
        </p:txBody>
      </p:sp>
      <p:sp>
        <p:nvSpPr>
          <p:cNvPr id="20" name="Text 17"/>
          <p:cNvSpPr/>
          <p:nvPr/>
        </p:nvSpPr>
        <p:spPr>
          <a:xfrm>
            <a:off x="8017669" y="5320546"/>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head</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90416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Tail</a:t>
            </a:r>
            <a:endParaRPr lang="en-US" sz="4374" dirty="0"/>
          </a:p>
        </p:txBody>
      </p:sp>
      <p:sp>
        <p:nvSpPr>
          <p:cNvPr id="5" name="Shape 2"/>
          <p:cNvSpPr/>
          <p:nvPr/>
        </p:nvSpPr>
        <p:spPr>
          <a:xfrm>
            <a:off x="2624376" y="2042874"/>
            <a:ext cx="4579739" cy="5282446"/>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78856"/>
            <a:ext cx="289560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Display the End of a File</a:t>
            </a:r>
            <a:endParaRPr lang="en-US" sz="2187" dirty="0"/>
          </a:p>
        </p:txBody>
      </p:sp>
      <p:sp>
        <p:nvSpPr>
          <p:cNvPr id="7" name="Text 4"/>
          <p:cNvSpPr/>
          <p:nvPr/>
        </p:nvSpPr>
        <p:spPr>
          <a:xfrm>
            <a:off x="2860358" y="2848213"/>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tail</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display the end lines of a file.</a:t>
            </a:r>
            <a:endParaRPr lang="en-US" sz="1750" dirty="0"/>
          </a:p>
        </p:txBody>
      </p:sp>
      <p:sp>
        <p:nvSpPr>
          <p:cNvPr id="8" name="Text 5"/>
          <p:cNvSpPr/>
          <p:nvPr/>
        </p:nvSpPr>
        <p:spPr>
          <a:xfrm>
            <a:off x="2860358" y="3774162"/>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2947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tail | [options] file…</a:t>
            </a:r>
            <a:endParaRPr lang="en-US" sz="1750" dirty="0"/>
          </a:p>
        </p:txBody>
      </p:sp>
      <p:sp>
        <p:nvSpPr>
          <p:cNvPr id="10" name="Text 7"/>
          <p:cNvSpPr/>
          <p:nvPr/>
        </p:nvSpPr>
        <p:spPr>
          <a:xfrm>
            <a:off x="2860358" y="4884777"/>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440085"/>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Display the last 10 lines of the file named "file1.txt":</a:t>
            </a:r>
            <a:endParaRPr lang="en-US" sz="1750" dirty="0"/>
          </a:p>
        </p:txBody>
      </p:sp>
      <p:sp>
        <p:nvSpPr>
          <p:cNvPr id="12" name="Shape 9"/>
          <p:cNvSpPr/>
          <p:nvPr/>
        </p:nvSpPr>
        <p:spPr>
          <a:xfrm>
            <a:off x="2860358" y="6400800"/>
            <a:ext cx="4107775" cy="688538"/>
          </a:xfrm>
          <a:prstGeom prst="roundRect">
            <a:avLst>
              <a:gd name="adj" fmla="val 14522"/>
            </a:avLst>
          </a:prstGeom>
          <a:solidFill>
            <a:srgbClr val="FEE7E7"/>
          </a:solidFill>
          <a:ln/>
        </p:spPr>
      </p:sp>
      <p:sp>
        <p:nvSpPr>
          <p:cNvPr id="13" name="Shape 10"/>
          <p:cNvSpPr/>
          <p:nvPr/>
        </p:nvSpPr>
        <p:spPr>
          <a:xfrm>
            <a:off x="2849285" y="6400800"/>
            <a:ext cx="4129921" cy="688538"/>
          </a:xfrm>
          <a:prstGeom prst="roundRect">
            <a:avLst>
              <a:gd name="adj" fmla="val 4841"/>
            </a:avLst>
          </a:prstGeom>
          <a:solidFill>
            <a:srgbClr val="FEE7E7"/>
          </a:solidFill>
          <a:ln/>
        </p:spPr>
      </p:sp>
      <p:sp>
        <p:nvSpPr>
          <p:cNvPr id="14" name="Text 11"/>
          <p:cNvSpPr/>
          <p:nvPr/>
        </p:nvSpPr>
        <p:spPr>
          <a:xfrm>
            <a:off x="3071455" y="6567368"/>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tail -n 10 file1.txt</a:t>
            </a:r>
            <a:endParaRPr lang="en-US" sz="1750" dirty="0"/>
          </a:p>
        </p:txBody>
      </p:sp>
      <p:sp>
        <p:nvSpPr>
          <p:cNvPr id="15" name="Shape 12"/>
          <p:cNvSpPr/>
          <p:nvPr/>
        </p:nvSpPr>
        <p:spPr>
          <a:xfrm>
            <a:off x="7426285" y="2042874"/>
            <a:ext cx="4579739" cy="5282446"/>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7885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75955"/>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-n</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Specify the number of lines to display.</a:t>
            </a:r>
            <a:endParaRPr lang="en-US" sz="1750" dirty="0"/>
          </a:p>
        </p:txBody>
      </p:sp>
      <p:sp>
        <p:nvSpPr>
          <p:cNvPr id="18" name="Text 15"/>
          <p:cNvSpPr/>
          <p:nvPr/>
        </p:nvSpPr>
        <p:spPr>
          <a:xfrm>
            <a:off x="8017669" y="3690818"/>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-f</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Follow the file and display new lines as they are appended.</a:t>
            </a:r>
            <a:endParaRPr lang="en-US" sz="1750" dirty="0"/>
          </a:p>
        </p:txBody>
      </p:sp>
      <p:sp>
        <p:nvSpPr>
          <p:cNvPr id="19" name="Text 16"/>
          <p:cNvSpPr/>
          <p:nvPr/>
        </p:nvSpPr>
        <p:spPr>
          <a:xfrm>
            <a:off x="8017669" y="4505682"/>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-q</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Quiet mode. Do not print any headers or messages.</a:t>
            </a:r>
            <a:endParaRPr lang="en-US" sz="1750" dirty="0"/>
          </a:p>
        </p:txBody>
      </p:sp>
      <p:sp>
        <p:nvSpPr>
          <p:cNvPr id="20" name="Text 17"/>
          <p:cNvSpPr/>
          <p:nvPr/>
        </p:nvSpPr>
        <p:spPr>
          <a:xfrm>
            <a:off x="8017669" y="5320546"/>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tail</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90416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Grep</a:t>
            </a:r>
            <a:endParaRPr lang="en-US" sz="4374" dirty="0"/>
          </a:p>
        </p:txBody>
      </p:sp>
      <p:sp>
        <p:nvSpPr>
          <p:cNvPr id="5" name="Shape 2"/>
          <p:cNvSpPr/>
          <p:nvPr/>
        </p:nvSpPr>
        <p:spPr>
          <a:xfrm>
            <a:off x="2624376" y="2042874"/>
            <a:ext cx="4579739" cy="5282446"/>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78856"/>
            <a:ext cx="240792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Search for Patterns</a:t>
            </a:r>
            <a:endParaRPr lang="en-US" sz="2187" dirty="0"/>
          </a:p>
        </p:txBody>
      </p:sp>
      <p:sp>
        <p:nvSpPr>
          <p:cNvPr id="7" name="Text 4"/>
          <p:cNvSpPr/>
          <p:nvPr/>
        </p:nvSpPr>
        <p:spPr>
          <a:xfrm>
            <a:off x="2860358" y="2848213"/>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grep</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search for patterns in files.</a:t>
            </a:r>
            <a:endParaRPr lang="en-US" sz="1750" dirty="0"/>
          </a:p>
        </p:txBody>
      </p:sp>
      <p:sp>
        <p:nvSpPr>
          <p:cNvPr id="8" name="Text 5"/>
          <p:cNvSpPr/>
          <p:nvPr/>
        </p:nvSpPr>
        <p:spPr>
          <a:xfrm>
            <a:off x="2860358" y="3774162"/>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2947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grep | [options] pattern file…</a:t>
            </a:r>
            <a:endParaRPr lang="en-US" sz="1750" dirty="0"/>
          </a:p>
        </p:txBody>
      </p:sp>
      <p:sp>
        <p:nvSpPr>
          <p:cNvPr id="10" name="Text 7"/>
          <p:cNvSpPr/>
          <p:nvPr/>
        </p:nvSpPr>
        <p:spPr>
          <a:xfrm>
            <a:off x="2860358" y="4884777"/>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440085"/>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Search for the word "hello" in the file named "file1.txt":</a:t>
            </a:r>
            <a:endParaRPr lang="en-US" sz="1750" dirty="0"/>
          </a:p>
        </p:txBody>
      </p:sp>
      <p:sp>
        <p:nvSpPr>
          <p:cNvPr id="12" name="Shape 9"/>
          <p:cNvSpPr/>
          <p:nvPr/>
        </p:nvSpPr>
        <p:spPr>
          <a:xfrm>
            <a:off x="2860358" y="6400800"/>
            <a:ext cx="4107775" cy="688538"/>
          </a:xfrm>
          <a:prstGeom prst="roundRect">
            <a:avLst>
              <a:gd name="adj" fmla="val 14522"/>
            </a:avLst>
          </a:prstGeom>
          <a:solidFill>
            <a:srgbClr val="FEE7E7"/>
          </a:solidFill>
          <a:ln/>
        </p:spPr>
      </p:sp>
      <p:sp>
        <p:nvSpPr>
          <p:cNvPr id="13" name="Shape 10"/>
          <p:cNvSpPr/>
          <p:nvPr/>
        </p:nvSpPr>
        <p:spPr>
          <a:xfrm>
            <a:off x="2849285" y="6400800"/>
            <a:ext cx="4129921" cy="688538"/>
          </a:xfrm>
          <a:prstGeom prst="roundRect">
            <a:avLst>
              <a:gd name="adj" fmla="val 4841"/>
            </a:avLst>
          </a:prstGeom>
          <a:solidFill>
            <a:srgbClr val="FEE7E7"/>
          </a:solidFill>
          <a:ln/>
        </p:spPr>
      </p:sp>
      <p:sp>
        <p:nvSpPr>
          <p:cNvPr id="14" name="Text 11"/>
          <p:cNvSpPr/>
          <p:nvPr/>
        </p:nvSpPr>
        <p:spPr>
          <a:xfrm>
            <a:off x="3071455" y="6567368"/>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grep hello file1.txt</a:t>
            </a:r>
            <a:endParaRPr lang="en-US" sz="1750" dirty="0"/>
          </a:p>
        </p:txBody>
      </p:sp>
      <p:sp>
        <p:nvSpPr>
          <p:cNvPr id="15" name="Shape 12"/>
          <p:cNvSpPr/>
          <p:nvPr/>
        </p:nvSpPr>
        <p:spPr>
          <a:xfrm>
            <a:off x="7426285" y="2042874"/>
            <a:ext cx="4579739" cy="5282446"/>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7885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75955"/>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-i</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Ignore case distinctions in the pattern.</a:t>
            </a:r>
            <a:endParaRPr lang="en-US" sz="1750" dirty="0"/>
          </a:p>
        </p:txBody>
      </p:sp>
      <p:sp>
        <p:nvSpPr>
          <p:cNvPr id="18" name="Text 15"/>
          <p:cNvSpPr/>
          <p:nvPr/>
        </p:nvSpPr>
        <p:spPr>
          <a:xfrm>
            <a:off x="8017669" y="3690818"/>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-n</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Number the lines that match the pattern.</a:t>
            </a:r>
            <a:endParaRPr lang="en-US" sz="1750" dirty="0"/>
          </a:p>
        </p:txBody>
      </p:sp>
      <p:sp>
        <p:nvSpPr>
          <p:cNvPr id="19" name="Text 16"/>
          <p:cNvSpPr/>
          <p:nvPr/>
        </p:nvSpPr>
        <p:spPr>
          <a:xfrm>
            <a:off x="8017669" y="4505682"/>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Print the lines that do not match the pattern.</a:t>
            </a:r>
            <a:endParaRPr lang="en-US" sz="1750" dirty="0"/>
          </a:p>
        </p:txBody>
      </p:sp>
      <p:sp>
        <p:nvSpPr>
          <p:cNvPr id="20" name="Text 17"/>
          <p:cNvSpPr/>
          <p:nvPr/>
        </p:nvSpPr>
        <p:spPr>
          <a:xfrm>
            <a:off x="8017669" y="5320546"/>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grep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3767614"/>
            <a:ext cx="4443889" cy="694373"/>
          </a:xfrm>
          <a:prstGeom prst="rect">
            <a:avLst/>
          </a:prstGeom>
          <a:noFill/>
          <a:ln/>
        </p:spPr>
        <p:txBody>
          <a:bodyPr wrap="none" rtlCol="0" anchor="t"/>
          <a:lstStyle/>
          <a:p>
            <a:pPr indent="0" marL="0">
              <a:lnSpc>
                <a:spcPts val="5468"/>
              </a:lnSpc>
              <a:buNone/>
            </a:pPr>
            <a:r>
              <a:rPr lang="en-US" sz="4374" b="1" i="1" dirty="0">
                <a:solidFill>
                  <a:srgbClr val="FFFFFF"/>
                </a:solidFill>
                <a:latin typeface="Barlow" pitchFamily="34" charset="0"/>
                <a:ea typeface="Barlow" pitchFamily="34" charset="-122"/>
                <a:cs typeface="Barlow" pitchFamily="34" charset="-120"/>
              </a:rPr>
              <a:t>THANK YOU</a:t>
            </a:r>
            <a:endParaRPr lang="en-US" sz="4374" dirty="0"/>
          </a:p>
        </p:txBody>
      </p:sp>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886063"/>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Mkdir</a:t>
            </a:r>
            <a:endParaRPr lang="en-US" sz="4374" dirty="0"/>
          </a:p>
        </p:txBody>
      </p:sp>
      <p:sp>
        <p:nvSpPr>
          <p:cNvPr id="5" name="Shape 2"/>
          <p:cNvSpPr/>
          <p:nvPr/>
        </p:nvSpPr>
        <p:spPr>
          <a:xfrm>
            <a:off x="2624376" y="2024777"/>
            <a:ext cx="4579739" cy="5318760"/>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60759"/>
            <a:ext cx="225552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Create Directories</a:t>
            </a:r>
            <a:endParaRPr lang="en-US" sz="2187" dirty="0"/>
          </a:p>
        </p:txBody>
      </p:sp>
      <p:sp>
        <p:nvSpPr>
          <p:cNvPr id="7" name="Text 4"/>
          <p:cNvSpPr/>
          <p:nvPr/>
        </p:nvSpPr>
        <p:spPr>
          <a:xfrm>
            <a:off x="2860358" y="2830116"/>
            <a:ext cx="4107775" cy="1081445"/>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mkdir</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create a directory with the specified directory_name.</a:t>
            </a:r>
            <a:endParaRPr lang="en-US" sz="1750" dirty="0"/>
          </a:p>
        </p:txBody>
      </p:sp>
      <p:sp>
        <p:nvSpPr>
          <p:cNvPr id="8" name="Text 5"/>
          <p:cNvSpPr/>
          <p:nvPr/>
        </p:nvSpPr>
        <p:spPr>
          <a:xfrm>
            <a:off x="2860358" y="4111466"/>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666774"/>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mkdir | [options] directory_name</a:t>
            </a:r>
            <a:endParaRPr lang="en-US" sz="1750" dirty="0"/>
          </a:p>
        </p:txBody>
      </p:sp>
      <p:sp>
        <p:nvSpPr>
          <p:cNvPr id="10" name="Text 7"/>
          <p:cNvSpPr/>
          <p:nvPr/>
        </p:nvSpPr>
        <p:spPr>
          <a:xfrm>
            <a:off x="2860358" y="524434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Example:</a:t>
            </a:r>
            <a:endParaRPr lang="en-US" sz="2187" dirty="0"/>
          </a:p>
        </p:txBody>
      </p:sp>
      <p:sp>
        <p:nvSpPr>
          <p:cNvPr id="11" name="Text 8"/>
          <p:cNvSpPr/>
          <p:nvPr/>
        </p:nvSpPr>
        <p:spPr>
          <a:xfrm>
            <a:off x="2860358" y="5813703"/>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Create a directory named "documents":</a:t>
            </a:r>
            <a:endParaRPr lang="en-US" sz="1750" dirty="0"/>
          </a:p>
        </p:txBody>
      </p:sp>
      <p:sp>
        <p:nvSpPr>
          <p:cNvPr id="12" name="Shape 9"/>
          <p:cNvSpPr/>
          <p:nvPr/>
        </p:nvSpPr>
        <p:spPr>
          <a:xfrm>
            <a:off x="2860358" y="6419017"/>
            <a:ext cx="4107775" cy="688538"/>
          </a:xfrm>
          <a:prstGeom prst="roundRect">
            <a:avLst>
              <a:gd name="adj" fmla="val 14522"/>
            </a:avLst>
          </a:prstGeom>
          <a:solidFill>
            <a:srgbClr val="FEE7E7"/>
          </a:solidFill>
          <a:ln/>
        </p:spPr>
      </p:sp>
      <p:sp>
        <p:nvSpPr>
          <p:cNvPr id="13" name="Shape 10"/>
          <p:cNvSpPr/>
          <p:nvPr/>
        </p:nvSpPr>
        <p:spPr>
          <a:xfrm>
            <a:off x="2849285" y="6419017"/>
            <a:ext cx="4129921" cy="688538"/>
          </a:xfrm>
          <a:prstGeom prst="roundRect">
            <a:avLst>
              <a:gd name="adj" fmla="val 4841"/>
            </a:avLst>
          </a:prstGeom>
          <a:solidFill>
            <a:srgbClr val="FEE7E7"/>
          </a:solidFill>
          <a:ln/>
        </p:spPr>
      </p:sp>
      <p:sp>
        <p:nvSpPr>
          <p:cNvPr id="14" name="Text 11"/>
          <p:cNvSpPr/>
          <p:nvPr/>
        </p:nvSpPr>
        <p:spPr>
          <a:xfrm>
            <a:off x="3071455" y="6585585"/>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mkdir documents</a:t>
            </a:r>
            <a:endParaRPr lang="en-US" sz="1750" dirty="0"/>
          </a:p>
        </p:txBody>
      </p:sp>
      <p:sp>
        <p:nvSpPr>
          <p:cNvPr id="15" name="Shape 12"/>
          <p:cNvSpPr/>
          <p:nvPr/>
        </p:nvSpPr>
        <p:spPr>
          <a:xfrm>
            <a:off x="7426285" y="2024777"/>
            <a:ext cx="4579739" cy="5318760"/>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60759"/>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57857"/>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Create a directory and all its parent directories, if they do not exist.</a:t>
            </a:r>
            <a:endParaRPr lang="en-US" sz="1750" dirty="0"/>
          </a:p>
        </p:txBody>
      </p:sp>
      <p:sp>
        <p:nvSpPr>
          <p:cNvPr id="18" name="Text 15"/>
          <p:cNvSpPr/>
          <p:nvPr/>
        </p:nvSpPr>
        <p:spPr>
          <a:xfrm>
            <a:off x="8017669" y="3672721"/>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19" name="Text 16"/>
          <p:cNvSpPr/>
          <p:nvPr/>
        </p:nvSpPr>
        <p:spPr>
          <a:xfrm>
            <a:off x="8017669" y="4132183"/>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mkdir</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708303"/>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Rmdir</a:t>
            </a:r>
            <a:endParaRPr lang="en-US" sz="4374" dirty="0"/>
          </a:p>
        </p:txBody>
      </p:sp>
      <p:sp>
        <p:nvSpPr>
          <p:cNvPr id="5" name="Shape 2"/>
          <p:cNvSpPr/>
          <p:nvPr/>
        </p:nvSpPr>
        <p:spPr>
          <a:xfrm>
            <a:off x="2624376" y="1847017"/>
            <a:ext cx="4579739" cy="5674162"/>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082998"/>
            <a:ext cx="240030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Remove Directories</a:t>
            </a:r>
            <a:endParaRPr lang="en-US" sz="2187" dirty="0"/>
          </a:p>
        </p:txBody>
      </p:sp>
      <p:sp>
        <p:nvSpPr>
          <p:cNvPr id="7" name="Text 4"/>
          <p:cNvSpPr/>
          <p:nvPr/>
        </p:nvSpPr>
        <p:spPr>
          <a:xfrm>
            <a:off x="2860358" y="2652355"/>
            <a:ext cx="4107775" cy="1081445"/>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rmdir</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remove a directory with the specified directory_name.</a:t>
            </a:r>
            <a:endParaRPr lang="en-US" sz="1750" dirty="0"/>
          </a:p>
        </p:txBody>
      </p:sp>
      <p:sp>
        <p:nvSpPr>
          <p:cNvPr id="8" name="Text 5"/>
          <p:cNvSpPr/>
          <p:nvPr/>
        </p:nvSpPr>
        <p:spPr>
          <a:xfrm>
            <a:off x="2860358" y="3933706"/>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489013"/>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rmdir | [options] directory_name</a:t>
            </a:r>
            <a:endParaRPr lang="en-US" sz="1750" dirty="0"/>
          </a:p>
        </p:txBody>
      </p:sp>
      <p:sp>
        <p:nvSpPr>
          <p:cNvPr id="10" name="Text 7"/>
          <p:cNvSpPr/>
          <p:nvPr/>
        </p:nvSpPr>
        <p:spPr>
          <a:xfrm>
            <a:off x="2860358" y="506658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Example:</a:t>
            </a:r>
            <a:endParaRPr lang="en-US" sz="2187" dirty="0"/>
          </a:p>
        </p:txBody>
      </p:sp>
      <p:sp>
        <p:nvSpPr>
          <p:cNvPr id="11" name="Text 8"/>
          <p:cNvSpPr/>
          <p:nvPr/>
        </p:nvSpPr>
        <p:spPr>
          <a:xfrm>
            <a:off x="2860358" y="5635943"/>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Remove the directory named "temp" if it is empty:</a:t>
            </a:r>
            <a:endParaRPr lang="en-US" sz="1750" dirty="0"/>
          </a:p>
        </p:txBody>
      </p:sp>
      <p:sp>
        <p:nvSpPr>
          <p:cNvPr id="12" name="Shape 9"/>
          <p:cNvSpPr/>
          <p:nvPr/>
        </p:nvSpPr>
        <p:spPr>
          <a:xfrm>
            <a:off x="2860358" y="6596658"/>
            <a:ext cx="4107775" cy="688538"/>
          </a:xfrm>
          <a:prstGeom prst="roundRect">
            <a:avLst>
              <a:gd name="adj" fmla="val 14522"/>
            </a:avLst>
          </a:prstGeom>
          <a:solidFill>
            <a:srgbClr val="FEE7E7"/>
          </a:solidFill>
          <a:ln/>
        </p:spPr>
      </p:sp>
      <p:sp>
        <p:nvSpPr>
          <p:cNvPr id="13" name="Shape 10"/>
          <p:cNvSpPr/>
          <p:nvPr/>
        </p:nvSpPr>
        <p:spPr>
          <a:xfrm>
            <a:off x="2849285" y="6596658"/>
            <a:ext cx="4129921" cy="688538"/>
          </a:xfrm>
          <a:prstGeom prst="roundRect">
            <a:avLst>
              <a:gd name="adj" fmla="val 4841"/>
            </a:avLst>
          </a:prstGeom>
          <a:solidFill>
            <a:srgbClr val="FEE7E7"/>
          </a:solidFill>
          <a:ln/>
        </p:spPr>
      </p:sp>
      <p:sp>
        <p:nvSpPr>
          <p:cNvPr id="14" name="Text 11"/>
          <p:cNvSpPr/>
          <p:nvPr/>
        </p:nvSpPr>
        <p:spPr>
          <a:xfrm>
            <a:off x="3071455" y="6763226"/>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rmdir temp</a:t>
            </a:r>
            <a:endParaRPr lang="en-US" sz="1750" dirty="0"/>
          </a:p>
        </p:txBody>
      </p:sp>
      <p:sp>
        <p:nvSpPr>
          <p:cNvPr id="15" name="Shape 12"/>
          <p:cNvSpPr/>
          <p:nvPr/>
        </p:nvSpPr>
        <p:spPr>
          <a:xfrm>
            <a:off x="7426285" y="1847017"/>
            <a:ext cx="4579739" cy="5674162"/>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082998"/>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680097"/>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-f</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Force the removal of a directory, even if it is not empty.</a:t>
            </a:r>
            <a:endParaRPr lang="en-US" sz="1750" dirty="0"/>
          </a:p>
        </p:txBody>
      </p:sp>
      <p:sp>
        <p:nvSpPr>
          <p:cNvPr id="18" name="Text 15"/>
          <p:cNvSpPr/>
          <p:nvPr/>
        </p:nvSpPr>
        <p:spPr>
          <a:xfrm>
            <a:off x="8017669" y="3494961"/>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19" name="Text 16"/>
          <p:cNvSpPr/>
          <p:nvPr/>
        </p:nvSpPr>
        <p:spPr>
          <a:xfrm>
            <a:off x="8017669" y="3954423"/>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rmdir</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886063"/>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Cp</a:t>
            </a:r>
            <a:endParaRPr lang="en-US" sz="4374" dirty="0"/>
          </a:p>
        </p:txBody>
      </p:sp>
      <p:sp>
        <p:nvSpPr>
          <p:cNvPr id="5" name="Shape 2"/>
          <p:cNvSpPr/>
          <p:nvPr/>
        </p:nvSpPr>
        <p:spPr>
          <a:xfrm>
            <a:off x="2624376" y="2024777"/>
            <a:ext cx="4579739" cy="5318760"/>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60759"/>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Copy Files</a:t>
            </a:r>
            <a:endParaRPr lang="en-US" sz="2187" dirty="0"/>
          </a:p>
        </p:txBody>
      </p:sp>
      <p:sp>
        <p:nvSpPr>
          <p:cNvPr id="7" name="Text 4"/>
          <p:cNvSpPr/>
          <p:nvPr/>
        </p:nvSpPr>
        <p:spPr>
          <a:xfrm>
            <a:off x="2860358" y="2830116"/>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cp</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copy a file from the source_file to the destination_file.</a:t>
            </a:r>
            <a:endParaRPr lang="en-US" sz="1750" dirty="0"/>
          </a:p>
        </p:txBody>
      </p:sp>
      <p:sp>
        <p:nvSpPr>
          <p:cNvPr id="8" name="Text 5"/>
          <p:cNvSpPr/>
          <p:nvPr/>
        </p:nvSpPr>
        <p:spPr>
          <a:xfrm>
            <a:off x="2860358" y="3756065"/>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11372"/>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cp | [options] source_file destination_file</a:t>
            </a:r>
            <a:endParaRPr lang="en-US" sz="1750" dirty="0"/>
          </a:p>
        </p:txBody>
      </p:sp>
      <p:sp>
        <p:nvSpPr>
          <p:cNvPr id="10" name="Text 7"/>
          <p:cNvSpPr/>
          <p:nvPr/>
        </p:nvSpPr>
        <p:spPr>
          <a:xfrm>
            <a:off x="2860358" y="4888944"/>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Example:</a:t>
            </a:r>
            <a:endParaRPr lang="en-US" sz="2187" dirty="0"/>
          </a:p>
        </p:txBody>
      </p:sp>
      <p:sp>
        <p:nvSpPr>
          <p:cNvPr id="11" name="Text 8"/>
          <p:cNvSpPr/>
          <p:nvPr/>
        </p:nvSpPr>
        <p:spPr>
          <a:xfrm>
            <a:off x="2860358" y="5458301"/>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Copy the file named "file1.txt" to the directory "Documents":</a:t>
            </a:r>
            <a:endParaRPr lang="en-US" sz="1750" dirty="0"/>
          </a:p>
        </p:txBody>
      </p:sp>
      <p:sp>
        <p:nvSpPr>
          <p:cNvPr id="12" name="Shape 9"/>
          <p:cNvSpPr/>
          <p:nvPr/>
        </p:nvSpPr>
        <p:spPr>
          <a:xfrm>
            <a:off x="2860358" y="6419017"/>
            <a:ext cx="4107775" cy="688538"/>
          </a:xfrm>
          <a:prstGeom prst="roundRect">
            <a:avLst>
              <a:gd name="adj" fmla="val 14522"/>
            </a:avLst>
          </a:prstGeom>
          <a:solidFill>
            <a:srgbClr val="FEE7E7"/>
          </a:solidFill>
          <a:ln/>
        </p:spPr>
      </p:sp>
      <p:sp>
        <p:nvSpPr>
          <p:cNvPr id="13" name="Shape 10"/>
          <p:cNvSpPr/>
          <p:nvPr/>
        </p:nvSpPr>
        <p:spPr>
          <a:xfrm>
            <a:off x="2849285" y="6419017"/>
            <a:ext cx="4129921" cy="688538"/>
          </a:xfrm>
          <a:prstGeom prst="roundRect">
            <a:avLst>
              <a:gd name="adj" fmla="val 4841"/>
            </a:avLst>
          </a:prstGeom>
          <a:solidFill>
            <a:srgbClr val="FEE7E7"/>
          </a:solidFill>
          <a:ln/>
        </p:spPr>
      </p:sp>
      <p:sp>
        <p:nvSpPr>
          <p:cNvPr id="14" name="Text 11"/>
          <p:cNvSpPr/>
          <p:nvPr/>
        </p:nvSpPr>
        <p:spPr>
          <a:xfrm>
            <a:off x="3071455" y="6585585"/>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cp file1.txt Documents/</a:t>
            </a:r>
            <a:endParaRPr lang="en-US" sz="1750" dirty="0"/>
          </a:p>
        </p:txBody>
      </p:sp>
      <p:sp>
        <p:nvSpPr>
          <p:cNvPr id="15" name="Shape 12"/>
          <p:cNvSpPr/>
          <p:nvPr/>
        </p:nvSpPr>
        <p:spPr>
          <a:xfrm>
            <a:off x="7426285" y="2024777"/>
            <a:ext cx="4579739" cy="5318760"/>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60759"/>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57857"/>
            <a:ext cx="3752374" cy="1436846"/>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-r</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Copy directories recursively, meaning that all the files and directories in the directory will be copied.</a:t>
            </a:r>
            <a:endParaRPr lang="en-US" sz="1750" dirty="0"/>
          </a:p>
        </p:txBody>
      </p:sp>
      <p:sp>
        <p:nvSpPr>
          <p:cNvPr id="18" name="Text 15"/>
          <p:cNvSpPr/>
          <p:nvPr/>
        </p:nvSpPr>
        <p:spPr>
          <a:xfrm>
            <a:off x="8017669" y="4383524"/>
            <a:ext cx="3752374" cy="1081445"/>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Copy the file permissions and timestamps from the source file to the destination file.</a:t>
            </a:r>
            <a:endParaRPr lang="en-US" sz="1750" dirty="0"/>
          </a:p>
        </p:txBody>
      </p:sp>
      <p:sp>
        <p:nvSpPr>
          <p:cNvPr id="19" name="Text 16"/>
          <p:cNvSpPr/>
          <p:nvPr/>
        </p:nvSpPr>
        <p:spPr>
          <a:xfrm>
            <a:off x="8017669" y="5553789"/>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20" name="Text 17"/>
          <p:cNvSpPr/>
          <p:nvPr/>
        </p:nvSpPr>
        <p:spPr>
          <a:xfrm>
            <a:off x="8017669" y="6013252"/>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w="13811">
            <a:solidFill>
              <a:srgbClr val="FFFFFF">
                <a:alpha val="16000"/>
              </a:srgbClr>
            </a:solidFill>
            <a:prstDash val="solid"/>
          </a:ln>
        </p:spPr>
      </p:sp>
      <p:sp>
        <p:nvSpPr>
          <p:cNvPr id="4" name="Text 1"/>
          <p:cNvSpPr/>
          <p:nvPr/>
        </p:nvSpPr>
        <p:spPr>
          <a:xfrm>
            <a:off x="2624376" y="886063"/>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Mv</a:t>
            </a:r>
            <a:endParaRPr lang="en-US" sz="4374" dirty="0"/>
          </a:p>
        </p:txBody>
      </p:sp>
      <p:sp>
        <p:nvSpPr>
          <p:cNvPr id="5" name="Shape 2"/>
          <p:cNvSpPr/>
          <p:nvPr/>
        </p:nvSpPr>
        <p:spPr>
          <a:xfrm>
            <a:off x="2624376" y="2024777"/>
            <a:ext cx="4579739" cy="5318760"/>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60759"/>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Move Files</a:t>
            </a:r>
            <a:endParaRPr lang="en-US" sz="2187" dirty="0"/>
          </a:p>
        </p:txBody>
      </p:sp>
      <p:sp>
        <p:nvSpPr>
          <p:cNvPr id="7" name="Text 4"/>
          <p:cNvSpPr/>
          <p:nvPr/>
        </p:nvSpPr>
        <p:spPr>
          <a:xfrm>
            <a:off x="2860358" y="2830116"/>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mv</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move a file from the source_file to the destination_file.</a:t>
            </a:r>
            <a:endParaRPr lang="en-US" sz="1750" dirty="0"/>
          </a:p>
        </p:txBody>
      </p:sp>
      <p:sp>
        <p:nvSpPr>
          <p:cNvPr id="8" name="Text 5"/>
          <p:cNvSpPr/>
          <p:nvPr/>
        </p:nvSpPr>
        <p:spPr>
          <a:xfrm>
            <a:off x="2860358" y="3756065"/>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11372"/>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mv | [options] source_file destination_file</a:t>
            </a:r>
            <a:endParaRPr lang="en-US" sz="1750" dirty="0"/>
          </a:p>
        </p:txBody>
      </p:sp>
      <p:sp>
        <p:nvSpPr>
          <p:cNvPr id="10" name="Text 7"/>
          <p:cNvSpPr/>
          <p:nvPr/>
        </p:nvSpPr>
        <p:spPr>
          <a:xfrm>
            <a:off x="2860358" y="4888944"/>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Example:</a:t>
            </a:r>
            <a:endParaRPr lang="en-US" sz="2187" dirty="0"/>
          </a:p>
        </p:txBody>
      </p:sp>
      <p:sp>
        <p:nvSpPr>
          <p:cNvPr id="11" name="Text 8"/>
          <p:cNvSpPr/>
          <p:nvPr/>
        </p:nvSpPr>
        <p:spPr>
          <a:xfrm>
            <a:off x="2860358" y="5458301"/>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Move the file named "file1.txt" to the directory "Documents":</a:t>
            </a:r>
            <a:endParaRPr lang="en-US" sz="1750" dirty="0"/>
          </a:p>
        </p:txBody>
      </p:sp>
      <p:sp>
        <p:nvSpPr>
          <p:cNvPr id="12" name="Shape 9"/>
          <p:cNvSpPr/>
          <p:nvPr/>
        </p:nvSpPr>
        <p:spPr>
          <a:xfrm>
            <a:off x="2860358" y="6419017"/>
            <a:ext cx="4107775" cy="688538"/>
          </a:xfrm>
          <a:prstGeom prst="roundRect">
            <a:avLst>
              <a:gd name="adj" fmla="val 14522"/>
            </a:avLst>
          </a:prstGeom>
          <a:solidFill>
            <a:srgbClr val="FEE7E7"/>
          </a:solidFill>
          <a:ln/>
        </p:spPr>
      </p:sp>
      <p:sp>
        <p:nvSpPr>
          <p:cNvPr id="13" name="Shape 10"/>
          <p:cNvSpPr/>
          <p:nvPr/>
        </p:nvSpPr>
        <p:spPr>
          <a:xfrm>
            <a:off x="2849285" y="6419017"/>
            <a:ext cx="4129921" cy="688538"/>
          </a:xfrm>
          <a:prstGeom prst="roundRect">
            <a:avLst>
              <a:gd name="adj" fmla="val 4841"/>
            </a:avLst>
          </a:prstGeom>
          <a:solidFill>
            <a:srgbClr val="FEE7E7"/>
          </a:solidFill>
          <a:ln/>
        </p:spPr>
      </p:sp>
      <p:sp>
        <p:nvSpPr>
          <p:cNvPr id="14" name="Text 11"/>
          <p:cNvSpPr/>
          <p:nvPr/>
        </p:nvSpPr>
        <p:spPr>
          <a:xfrm>
            <a:off x="3071455" y="6585585"/>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mv file1.txt Documents/</a:t>
            </a:r>
            <a:endParaRPr lang="en-US" sz="1750" dirty="0"/>
          </a:p>
        </p:txBody>
      </p:sp>
      <p:sp>
        <p:nvSpPr>
          <p:cNvPr id="15" name="Shape 12"/>
          <p:cNvSpPr/>
          <p:nvPr/>
        </p:nvSpPr>
        <p:spPr>
          <a:xfrm>
            <a:off x="7426285" y="2024777"/>
            <a:ext cx="4579739" cy="5318760"/>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60759"/>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57857"/>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-f</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Force the move, even if the destination file already exists.</a:t>
            </a:r>
            <a:endParaRPr lang="en-US" sz="1750" dirty="0"/>
          </a:p>
        </p:txBody>
      </p:sp>
      <p:sp>
        <p:nvSpPr>
          <p:cNvPr id="18" name="Text 15"/>
          <p:cNvSpPr/>
          <p:nvPr/>
        </p:nvSpPr>
        <p:spPr>
          <a:xfrm>
            <a:off x="8017669" y="3672721"/>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-i</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Interactive mode. Prompts before overwriting an existing file.</a:t>
            </a:r>
            <a:endParaRPr lang="en-US" sz="1750" dirty="0"/>
          </a:p>
        </p:txBody>
      </p:sp>
      <p:sp>
        <p:nvSpPr>
          <p:cNvPr id="19" name="Text 16"/>
          <p:cNvSpPr/>
          <p:nvPr/>
        </p:nvSpPr>
        <p:spPr>
          <a:xfrm>
            <a:off x="8017669" y="4487585"/>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20" name="Text 17"/>
          <p:cNvSpPr/>
          <p:nvPr/>
        </p:nvSpPr>
        <p:spPr>
          <a:xfrm>
            <a:off x="8017669" y="4947047"/>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mv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108954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ls</a:t>
            </a:r>
            <a:endParaRPr lang="en-US" sz="4374" dirty="0"/>
          </a:p>
        </p:txBody>
      </p:sp>
      <p:sp>
        <p:nvSpPr>
          <p:cNvPr id="5" name="Shape 2"/>
          <p:cNvSpPr/>
          <p:nvPr/>
        </p:nvSpPr>
        <p:spPr>
          <a:xfrm>
            <a:off x="2624376" y="2228255"/>
            <a:ext cx="4579739" cy="4911804"/>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464237"/>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List Files</a:t>
            </a:r>
            <a:endParaRPr lang="en-US" sz="2187" dirty="0"/>
          </a:p>
        </p:txBody>
      </p:sp>
      <p:sp>
        <p:nvSpPr>
          <p:cNvPr id="7" name="Text 4"/>
          <p:cNvSpPr/>
          <p:nvPr/>
        </p:nvSpPr>
        <p:spPr>
          <a:xfrm>
            <a:off x="2860358" y="3033593"/>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ls command to list all the files in the current directory.</a:t>
            </a:r>
            <a:endParaRPr lang="en-US" sz="1750" dirty="0"/>
          </a:p>
        </p:txBody>
      </p:sp>
      <p:sp>
        <p:nvSpPr>
          <p:cNvPr id="8" name="Text 5"/>
          <p:cNvSpPr/>
          <p:nvPr/>
        </p:nvSpPr>
        <p:spPr>
          <a:xfrm>
            <a:off x="2860358" y="3944303"/>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49961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ls [options] [file… | directory …]</a:t>
            </a:r>
            <a:endParaRPr lang="en-US" sz="1750" dirty="0"/>
          </a:p>
        </p:txBody>
      </p:sp>
      <p:sp>
        <p:nvSpPr>
          <p:cNvPr id="10" name="Text 7"/>
          <p:cNvSpPr/>
          <p:nvPr/>
        </p:nvSpPr>
        <p:spPr>
          <a:xfrm>
            <a:off x="2860358" y="5054918"/>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610225"/>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List all files in the current directory:</a:t>
            </a:r>
            <a:endParaRPr lang="en-US" sz="1750" dirty="0"/>
          </a:p>
        </p:txBody>
      </p:sp>
      <p:sp>
        <p:nvSpPr>
          <p:cNvPr id="12" name="Shape 9"/>
          <p:cNvSpPr/>
          <p:nvPr/>
        </p:nvSpPr>
        <p:spPr>
          <a:xfrm>
            <a:off x="2860358" y="6215539"/>
            <a:ext cx="4107775" cy="688538"/>
          </a:xfrm>
          <a:prstGeom prst="roundRect">
            <a:avLst>
              <a:gd name="adj" fmla="val 14522"/>
            </a:avLst>
          </a:prstGeom>
          <a:solidFill>
            <a:srgbClr val="FEE7E7"/>
          </a:solidFill>
          <a:ln/>
        </p:spPr>
      </p:sp>
      <p:sp>
        <p:nvSpPr>
          <p:cNvPr id="13" name="Shape 10"/>
          <p:cNvSpPr/>
          <p:nvPr/>
        </p:nvSpPr>
        <p:spPr>
          <a:xfrm>
            <a:off x="2849285" y="6215539"/>
            <a:ext cx="4129921" cy="688538"/>
          </a:xfrm>
          <a:prstGeom prst="roundRect">
            <a:avLst>
              <a:gd name="adj" fmla="val 4841"/>
            </a:avLst>
          </a:prstGeom>
          <a:solidFill>
            <a:srgbClr val="FEE7E7"/>
          </a:solidFill>
          <a:ln/>
        </p:spPr>
      </p:sp>
      <p:sp>
        <p:nvSpPr>
          <p:cNvPr id="14" name="Text 11"/>
          <p:cNvSpPr/>
          <p:nvPr/>
        </p:nvSpPr>
        <p:spPr>
          <a:xfrm>
            <a:off x="3071455" y="6382107"/>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ls</a:t>
            </a:r>
            <a:endParaRPr lang="en-US" sz="1750" dirty="0"/>
          </a:p>
        </p:txBody>
      </p:sp>
      <p:sp>
        <p:nvSpPr>
          <p:cNvPr id="15" name="Shape 12"/>
          <p:cNvSpPr/>
          <p:nvPr/>
        </p:nvSpPr>
        <p:spPr>
          <a:xfrm>
            <a:off x="7426285" y="2228255"/>
            <a:ext cx="4579739" cy="4911804"/>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464237"/>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3061335"/>
            <a:ext cx="3752374"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Barlow" pitchFamily="34" charset="0"/>
                <a:ea typeface="Barlow" pitchFamily="34" charset="-122"/>
                <a:cs typeface="Barlow" pitchFamily="34" charset="-120"/>
              </a:rPr>
              <a:t>-a: Lists all files, including hidden files.</a:t>
            </a:r>
            <a:endParaRPr lang="en-US" sz="1750" dirty="0"/>
          </a:p>
        </p:txBody>
      </p:sp>
      <p:sp>
        <p:nvSpPr>
          <p:cNvPr id="18" name="Text 15"/>
          <p:cNvSpPr/>
          <p:nvPr/>
        </p:nvSpPr>
        <p:spPr>
          <a:xfrm>
            <a:off x="8017669" y="3505557"/>
            <a:ext cx="3752374"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Barlow" pitchFamily="34" charset="0"/>
                <a:ea typeface="Barlow" pitchFamily="34" charset="-122"/>
                <a:cs typeface="Barlow" pitchFamily="34" charset="-120"/>
              </a:rPr>
              <a:t>-l: Lists the detailed information</a:t>
            </a:r>
            <a:endParaRPr lang="en-US" sz="1750" dirty="0"/>
          </a:p>
        </p:txBody>
      </p:sp>
      <p:sp>
        <p:nvSpPr>
          <p:cNvPr id="19" name="Text 16"/>
          <p:cNvSpPr/>
          <p:nvPr/>
        </p:nvSpPr>
        <p:spPr>
          <a:xfrm>
            <a:off x="8017669" y="3949779"/>
            <a:ext cx="3752374"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Barlow" pitchFamily="34" charset="0"/>
                <a:ea typeface="Barlow" pitchFamily="34" charset="-122"/>
                <a:cs typeface="Barlow" pitchFamily="34" charset="-120"/>
              </a:rPr>
              <a:t>r: Lists the files in reverse order.</a:t>
            </a:r>
            <a:endParaRPr lang="en-US" sz="1750" dirty="0"/>
          </a:p>
        </p:txBody>
      </p:sp>
      <p:sp>
        <p:nvSpPr>
          <p:cNvPr id="20" name="Text 17"/>
          <p:cNvSpPr/>
          <p:nvPr/>
        </p:nvSpPr>
        <p:spPr>
          <a:xfrm>
            <a:off x="8017669" y="4394002"/>
            <a:ext cx="3752374"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Barlow" pitchFamily="34" charset="0"/>
                <a:ea typeface="Barlow" pitchFamily="34" charset="-122"/>
                <a:cs typeface="Barlow" pitchFamily="34" charset="-120"/>
              </a:rPr>
              <a:t>-S: Lists the files by size.</a:t>
            </a:r>
            <a:endParaRPr lang="en-US" sz="1750" dirty="0"/>
          </a:p>
        </p:txBody>
      </p:sp>
      <p:sp>
        <p:nvSpPr>
          <p:cNvPr id="21" name="Text 18"/>
          <p:cNvSpPr/>
          <p:nvPr/>
        </p:nvSpPr>
        <p:spPr>
          <a:xfrm>
            <a:off x="8017669" y="4838224"/>
            <a:ext cx="3752374"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latin typeface="Barlow" pitchFamily="34" charset="0"/>
                <a:ea typeface="Barlow" pitchFamily="34" charset="-122"/>
                <a:cs typeface="Barlow" pitchFamily="34" charset="-120"/>
              </a:rPr>
              <a:t>-d: Lists only directories.</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832842"/>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Rm</a:t>
            </a:r>
            <a:endParaRPr lang="en-US" sz="4374" dirty="0"/>
          </a:p>
        </p:txBody>
      </p:sp>
      <p:sp>
        <p:nvSpPr>
          <p:cNvPr id="5" name="Shape 2"/>
          <p:cNvSpPr/>
          <p:nvPr/>
        </p:nvSpPr>
        <p:spPr>
          <a:xfrm>
            <a:off x="2624376" y="1971556"/>
            <a:ext cx="4579739" cy="5425202"/>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07538"/>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Delete Files</a:t>
            </a:r>
            <a:endParaRPr lang="en-US" sz="2187" dirty="0"/>
          </a:p>
        </p:txBody>
      </p:sp>
      <p:sp>
        <p:nvSpPr>
          <p:cNvPr id="7" name="Text 4"/>
          <p:cNvSpPr/>
          <p:nvPr/>
        </p:nvSpPr>
        <p:spPr>
          <a:xfrm>
            <a:off x="2860358" y="2776895"/>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delete a file or directory.</a:t>
            </a:r>
            <a:endParaRPr lang="en-US" sz="1750" dirty="0"/>
          </a:p>
        </p:txBody>
      </p:sp>
      <p:sp>
        <p:nvSpPr>
          <p:cNvPr id="8" name="Text 5"/>
          <p:cNvSpPr/>
          <p:nvPr/>
        </p:nvSpPr>
        <p:spPr>
          <a:xfrm>
            <a:off x="2860358" y="3702844"/>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258151"/>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rm | [options] file…</a:t>
            </a:r>
            <a:endParaRPr lang="en-US" sz="1750" dirty="0"/>
          </a:p>
        </p:txBody>
      </p:sp>
      <p:sp>
        <p:nvSpPr>
          <p:cNvPr id="10" name="Text 7"/>
          <p:cNvSpPr/>
          <p:nvPr/>
        </p:nvSpPr>
        <p:spPr>
          <a:xfrm>
            <a:off x="2860358" y="4813459"/>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368766"/>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Delete the file named "file1.txt":</a:t>
            </a:r>
            <a:endParaRPr lang="en-US" sz="1750" dirty="0"/>
          </a:p>
        </p:txBody>
      </p:sp>
      <p:sp>
        <p:nvSpPr>
          <p:cNvPr id="12" name="Shape 9"/>
          <p:cNvSpPr/>
          <p:nvPr/>
        </p:nvSpPr>
        <p:spPr>
          <a:xfrm>
            <a:off x="2860358" y="5974080"/>
            <a:ext cx="4107775" cy="688538"/>
          </a:xfrm>
          <a:prstGeom prst="roundRect">
            <a:avLst>
              <a:gd name="adj" fmla="val 14522"/>
            </a:avLst>
          </a:prstGeom>
          <a:solidFill>
            <a:srgbClr val="FEE7E7"/>
          </a:solidFill>
          <a:ln/>
        </p:spPr>
      </p:sp>
      <p:sp>
        <p:nvSpPr>
          <p:cNvPr id="13" name="Shape 10"/>
          <p:cNvSpPr/>
          <p:nvPr/>
        </p:nvSpPr>
        <p:spPr>
          <a:xfrm>
            <a:off x="2849285" y="5974080"/>
            <a:ext cx="4129921" cy="688538"/>
          </a:xfrm>
          <a:prstGeom prst="roundRect">
            <a:avLst>
              <a:gd name="adj" fmla="val 4841"/>
            </a:avLst>
          </a:prstGeom>
          <a:solidFill>
            <a:srgbClr val="FEE7E7"/>
          </a:solidFill>
          <a:ln/>
        </p:spPr>
      </p:sp>
      <p:sp>
        <p:nvSpPr>
          <p:cNvPr id="14" name="Text 11"/>
          <p:cNvSpPr/>
          <p:nvPr/>
        </p:nvSpPr>
        <p:spPr>
          <a:xfrm>
            <a:off x="3071455" y="6140648"/>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 file1.txt</a:t>
            </a:r>
            <a:endParaRPr lang="en-US" sz="1750" dirty="0"/>
          </a:p>
        </p:txBody>
      </p:sp>
      <p:sp>
        <p:nvSpPr>
          <p:cNvPr id="15" name="Shape 12"/>
          <p:cNvSpPr/>
          <p:nvPr/>
        </p:nvSpPr>
        <p:spPr>
          <a:xfrm>
            <a:off x="7426285" y="1971556"/>
            <a:ext cx="4579739" cy="5425202"/>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07538"/>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04636"/>
            <a:ext cx="3752374" cy="1436846"/>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-r</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Delete directories recursively, meaning that all the files and directories in the directory will be deleted.</a:t>
            </a:r>
            <a:endParaRPr lang="en-US" sz="1750" dirty="0"/>
          </a:p>
        </p:txBody>
      </p:sp>
      <p:sp>
        <p:nvSpPr>
          <p:cNvPr id="18" name="Text 15"/>
          <p:cNvSpPr/>
          <p:nvPr/>
        </p:nvSpPr>
        <p:spPr>
          <a:xfrm>
            <a:off x="8017669" y="4330303"/>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-f</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Force the removal of a file, even if it is not writable.</a:t>
            </a:r>
            <a:endParaRPr lang="en-US" sz="1750" dirty="0"/>
          </a:p>
        </p:txBody>
      </p:sp>
      <p:sp>
        <p:nvSpPr>
          <p:cNvPr id="19" name="Text 16"/>
          <p:cNvSpPr/>
          <p:nvPr/>
        </p:nvSpPr>
        <p:spPr>
          <a:xfrm>
            <a:off x="8017669" y="5145167"/>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-i</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Interactive mode. Prompts before deleting a file.</a:t>
            </a:r>
            <a:endParaRPr lang="en-US" sz="1750" dirty="0"/>
          </a:p>
        </p:txBody>
      </p:sp>
      <p:sp>
        <p:nvSpPr>
          <p:cNvPr id="20" name="Text 17"/>
          <p:cNvSpPr/>
          <p:nvPr/>
        </p:nvSpPr>
        <p:spPr>
          <a:xfrm>
            <a:off x="8017669" y="5960031"/>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21" name="Text 18"/>
          <p:cNvSpPr/>
          <p:nvPr/>
        </p:nvSpPr>
        <p:spPr>
          <a:xfrm>
            <a:off x="8017669" y="6419493"/>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rm</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904161"/>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Touch</a:t>
            </a:r>
            <a:endParaRPr lang="en-US" sz="4374" dirty="0"/>
          </a:p>
        </p:txBody>
      </p:sp>
      <p:sp>
        <p:nvSpPr>
          <p:cNvPr id="5" name="Shape 2"/>
          <p:cNvSpPr/>
          <p:nvPr/>
        </p:nvSpPr>
        <p:spPr>
          <a:xfrm>
            <a:off x="2624376" y="2042874"/>
            <a:ext cx="4579739" cy="5282446"/>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278856"/>
            <a:ext cx="300228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Change File Timestamps</a:t>
            </a:r>
            <a:endParaRPr lang="en-US" sz="2187" dirty="0"/>
          </a:p>
        </p:txBody>
      </p:sp>
      <p:sp>
        <p:nvSpPr>
          <p:cNvPr id="7" name="Text 4"/>
          <p:cNvSpPr/>
          <p:nvPr/>
        </p:nvSpPr>
        <p:spPr>
          <a:xfrm>
            <a:off x="2860358" y="2848213"/>
            <a:ext cx="4107775" cy="72604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touch</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change the access time or modification time of a file.</a:t>
            </a:r>
            <a:endParaRPr lang="en-US" sz="1750" dirty="0"/>
          </a:p>
        </p:txBody>
      </p:sp>
      <p:sp>
        <p:nvSpPr>
          <p:cNvPr id="8" name="Text 5"/>
          <p:cNvSpPr/>
          <p:nvPr/>
        </p:nvSpPr>
        <p:spPr>
          <a:xfrm>
            <a:off x="2860358" y="3774162"/>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32947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touch | [options] file…</a:t>
            </a:r>
            <a:endParaRPr lang="en-US" sz="1750" dirty="0"/>
          </a:p>
        </p:txBody>
      </p:sp>
      <p:sp>
        <p:nvSpPr>
          <p:cNvPr id="10" name="Text 7"/>
          <p:cNvSpPr/>
          <p:nvPr/>
        </p:nvSpPr>
        <p:spPr>
          <a:xfrm>
            <a:off x="2860358" y="4884777"/>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440085"/>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Change the modification time of the file named "file1.txt":</a:t>
            </a:r>
            <a:endParaRPr lang="en-US" sz="1750" dirty="0"/>
          </a:p>
        </p:txBody>
      </p:sp>
      <p:sp>
        <p:nvSpPr>
          <p:cNvPr id="12" name="Shape 9"/>
          <p:cNvSpPr/>
          <p:nvPr/>
        </p:nvSpPr>
        <p:spPr>
          <a:xfrm>
            <a:off x="2860358" y="6400800"/>
            <a:ext cx="4107775" cy="688538"/>
          </a:xfrm>
          <a:prstGeom prst="roundRect">
            <a:avLst>
              <a:gd name="adj" fmla="val 14522"/>
            </a:avLst>
          </a:prstGeom>
          <a:solidFill>
            <a:srgbClr val="FEE7E7"/>
          </a:solidFill>
          <a:ln/>
        </p:spPr>
      </p:sp>
      <p:sp>
        <p:nvSpPr>
          <p:cNvPr id="13" name="Shape 10"/>
          <p:cNvSpPr/>
          <p:nvPr/>
        </p:nvSpPr>
        <p:spPr>
          <a:xfrm>
            <a:off x="2849285" y="6400800"/>
            <a:ext cx="4129921" cy="688538"/>
          </a:xfrm>
          <a:prstGeom prst="roundRect">
            <a:avLst>
              <a:gd name="adj" fmla="val 4841"/>
            </a:avLst>
          </a:prstGeom>
          <a:solidFill>
            <a:srgbClr val="FEE7E7"/>
          </a:solidFill>
          <a:ln/>
        </p:spPr>
      </p:sp>
      <p:sp>
        <p:nvSpPr>
          <p:cNvPr id="14" name="Text 11"/>
          <p:cNvSpPr/>
          <p:nvPr/>
        </p:nvSpPr>
        <p:spPr>
          <a:xfrm>
            <a:off x="3071455" y="6567368"/>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touch -m file1.txt</a:t>
            </a:r>
            <a:endParaRPr lang="en-US" sz="1750" dirty="0"/>
          </a:p>
        </p:txBody>
      </p:sp>
      <p:sp>
        <p:nvSpPr>
          <p:cNvPr id="15" name="Shape 12"/>
          <p:cNvSpPr/>
          <p:nvPr/>
        </p:nvSpPr>
        <p:spPr>
          <a:xfrm>
            <a:off x="7426285" y="2042874"/>
            <a:ext cx="4579739" cy="5282446"/>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278856"/>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875955"/>
            <a:ext cx="3752374" cy="1081445"/>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-a</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Change the access time of the file, without changing the modification time.</a:t>
            </a:r>
            <a:endParaRPr lang="en-US" sz="1750" dirty="0"/>
          </a:p>
        </p:txBody>
      </p:sp>
      <p:sp>
        <p:nvSpPr>
          <p:cNvPr id="18" name="Text 15"/>
          <p:cNvSpPr/>
          <p:nvPr/>
        </p:nvSpPr>
        <p:spPr>
          <a:xfrm>
            <a:off x="8017669" y="4046220"/>
            <a:ext cx="3752374" cy="1081445"/>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-m</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Change the modification time of the file, without changing the access time.</a:t>
            </a:r>
            <a:endParaRPr lang="en-US" sz="1750" dirty="0"/>
          </a:p>
        </p:txBody>
      </p:sp>
      <p:sp>
        <p:nvSpPr>
          <p:cNvPr id="19" name="Text 16"/>
          <p:cNvSpPr/>
          <p:nvPr/>
        </p:nvSpPr>
        <p:spPr>
          <a:xfrm>
            <a:off x="8017669" y="5216485"/>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Verbose mode.</a:t>
            </a:r>
            <a:endParaRPr lang="en-US" sz="1750" dirty="0"/>
          </a:p>
        </p:txBody>
      </p:sp>
      <p:sp>
        <p:nvSpPr>
          <p:cNvPr id="20" name="Text 17"/>
          <p:cNvSpPr/>
          <p:nvPr/>
        </p:nvSpPr>
        <p:spPr>
          <a:xfrm>
            <a:off x="8017669" y="5675948"/>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touch</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alpha val="75000"/>
            </a:srgbClr>
          </a:solidFill>
          <a:ln w="13811">
            <a:solidFill>
              <a:srgbClr val="FFFFFF">
                <a:alpha val="16000"/>
              </a:srgbClr>
            </a:solidFill>
            <a:prstDash val="solid"/>
          </a:ln>
        </p:spPr>
      </p:sp>
      <p:sp>
        <p:nvSpPr>
          <p:cNvPr id="4" name="Text 1"/>
          <p:cNvSpPr/>
          <p:nvPr/>
        </p:nvSpPr>
        <p:spPr>
          <a:xfrm>
            <a:off x="2624376" y="726519"/>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Barlow" pitchFamily="34" charset="0"/>
                <a:ea typeface="Barlow" pitchFamily="34" charset="-122"/>
                <a:cs typeface="Barlow" pitchFamily="34" charset="-120"/>
              </a:rPr>
              <a:t>Cat</a:t>
            </a:r>
            <a:endParaRPr lang="en-US" sz="4374" dirty="0"/>
          </a:p>
        </p:txBody>
      </p:sp>
      <p:sp>
        <p:nvSpPr>
          <p:cNvPr id="5" name="Shape 2"/>
          <p:cNvSpPr/>
          <p:nvPr/>
        </p:nvSpPr>
        <p:spPr>
          <a:xfrm>
            <a:off x="2624376" y="1865233"/>
            <a:ext cx="4579739" cy="5637848"/>
          </a:xfrm>
          <a:prstGeom prst="roundRect">
            <a:avLst>
              <a:gd name="adj" fmla="val 2183"/>
            </a:avLst>
          </a:prstGeom>
          <a:solidFill>
            <a:srgbClr val="FAA1A1"/>
          </a:solidFill>
          <a:ln w="13811">
            <a:solidFill>
              <a:srgbClr val="FA9E9E"/>
            </a:solidFill>
            <a:prstDash val="solid"/>
          </a:ln>
        </p:spPr>
      </p:sp>
      <p:sp>
        <p:nvSpPr>
          <p:cNvPr id="6" name="Text 3"/>
          <p:cNvSpPr/>
          <p:nvPr/>
        </p:nvSpPr>
        <p:spPr>
          <a:xfrm>
            <a:off x="2860358" y="2101215"/>
            <a:ext cx="3390900"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Read and Concatenate Files</a:t>
            </a:r>
            <a:endParaRPr lang="en-US" sz="2187" dirty="0"/>
          </a:p>
        </p:txBody>
      </p:sp>
      <p:sp>
        <p:nvSpPr>
          <p:cNvPr id="7" name="Text 4"/>
          <p:cNvSpPr/>
          <p:nvPr/>
        </p:nvSpPr>
        <p:spPr>
          <a:xfrm>
            <a:off x="2860358" y="2670572"/>
            <a:ext cx="4107775" cy="1081445"/>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Use the </a:t>
            </a:r>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cat</a:t>
            </a:r>
            <a:pPr indent="0" marL="0">
              <a:lnSpc>
                <a:spcPts val="2799"/>
              </a:lnSpc>
              <a:buNone/>
            </a:pPr>
            <a:r>
              <a:rPr lang="en-US" sz="1750" dirty="0">
                <a:solidFill>
                  <a:srgbClr val="272525"/>
                </a:solidFill>
                <a:latin typeface="Barlow" pitchFamily="34" charset="0"/>
                <a:ea typeface="Barlow" pitchFamily="34" charset="-122"/>
                <a:cs typeface="Barlow" pitchFamily="34" charset="-120"/>
              </a:rPr>
              <a:t> command to read and concatenate files, displaying their contents on the standard output.</a:t>
            </a:r>
            <a:endParaRPr lang="en-US" sz="1750" dirty="0"/>
          </a:p>
        </p:txBody>
      </p:sp>
      <p:sp>
        <p:nvSpPr>
          <p:cNvPr id="8" name="Text 5"/>
          <p:cNvSpPr/>
          <p:nvPr/>
        </p:nvSpPr>
        <p:spPr>
          <a:xfrm>
            <a:off x="2860358" y="3951923"/>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Syntax</a:t>
            </a:r>
            <a:endParaRPr lang="en-US" sz="1750" dirty="0"/>
          </a:p>
        </p:txBody>
      </p:sp>
      <p:sp>
        <p:nvSpPr>
          <p:cNvPr id="9" name="Text 6"/>
          <p:cNvSpPr/>
          <p:nvPr/>
        </p:nvSpPr>
        <p:spPr>
          <a:xfrm>
            <a:off x="2860358" y="4507230"/>
            <a:ext cx="4107775" cy="355402"/>
          </a:xfrm>
          <a:prstGeom prst="rect">
            <a:avLst/>
          </a:prstGeom>
          <a:noFill/>
          <a:ln/>
        </p:spPr>
        <p:txBody>
          <a:bodyPr wrap="non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cat | [options] file…</a:t>
            </a:r>
            <a:endParaRPr lang="en-US" sz="1750" dirty="0"/>
          </a:p>
        </p:txBody>
      </p:sp>
      <p:sp>
        <p:nvSpPr>
          <p:cNvPr id="10" name="Text 7"/>
          <p:cNvSpPr/>
          <p:nvPr/>
        </p:nvSpPr>
        <p:spPr>
          <a:xfrm>
            <a:off x="2860358" y="5062537"/>
            <a:ext cx="4107775" cy="355402"/>
          </a:xfrm>
          <a:prstGeom prst="rect">
            <a:avLst/>
          </a:prstGeom>
          <a:noFill/>
          <a:ln/>
        </p:spPr>
        <p:txBody>
          <a:bodyPr wrap="none" rtlCol="0" anchor="t"/>
          <a:lstStyle/>
          <a:p>
            <a:pPr indent="0" marL="0">
              <a:lnSpc>
                <a:spcPts val="2799"/>
              </a:lnSpc>
              <a:buNone/>
            </a:pPr>
            <a:r>
              <a:rPr lang="en-US" sz="1750" u="sng" dirty="0">
                <a:solidFill>
                  <a:srgbClr val="272525"/>
                </a:solidFill>
                <a:latin typeface="Barlow" pitchFamily="34" charset="0"/>
                <a:ea typeface="Barlow" pitchFamily="34" charset="-122"/>
                <a:cs typeface="Barlow" pitchFamily="34" charset="-120"/>
              </a:rPr>
              <a:t>Example:</a:t>
            </a:r>
            <a:endParaRPr lang="en-US" sz="1750" dirty="0"/>
          </a:p>
        </p:txBody>
      </p:sp>
      <p:sp>
        <p:nvSpPr>
          <p:cNvPr id="11" name="Text 8"/>
          <p:cNvSpPr/>
          <p:nvPr/>
        </p:nvSpPr>
        <p:spPr>
          <a:xfrm>
            <a:off x="2860358" y="5617845"/>
            <a:ext cx="4107775" cy="710803"/>
          </a:xfrm>
          <a:prstGeom prst="rect">
            <a:avLst/>
          </a:prstGeom>
          <a:noFill/>
          <a:ln/>
        </p:spPr>
        <p:txBody>
          <a:bodyPr wrap="square" rtlCol="0" anchor="t"/>
          <a:lstStyle/>
          <a:p>
            <a:pPr indent="0" marL="0">
              <a:lnSpc>
                <a:spcPts val="2799"/>
              </a:lnSpc>
              <a:buNone/>
            </a:pPr>
            <a:r>
              <a:rPr lang="en-US" sz="1750" dirty="0">
                <a:solidFill>
                  <a:srgbClr val="272525"/>
                </a:solidFill>
                <a:latin typeface="Barlow" pitchFamily="34" charset="0"/>
                <a:ea typeface="Barlow" pitchFamily="34" charset="-122"/>
                <a:cs typeface="Barlow" pitchFamily="34" charset="-120"/>
              </a:rPr>
              <a:t>Read the contents of the file named "file1.txt":</a:t>
            </a:r>
            <a:endParaRPr lang="en-US" sz="1750" dirty="0"/>
          </a:p>
        </p:txBody>
      </p:sp>
      <p:sp>
        <p:nvSpPr>
          <p:cNvPr id="12" name="Shape 9"/>
          <p:cNvSpPr/>
          <p:nvPr/>
        </p:nvSpPr>
        <p:spPr>
          <a:xfrm>
            <a:off x="2860358" y="6578560"/>
            <a:ext cx="4107775" cy="688538"/>
          </a:xfrm>
          <a:prstGeom prst="roundRect">
            <a:avLst>
              <a:gd name="adj" fmla="val 14522"/>
            </a:avLst>
          </a:prstGeom>
          <a:solidFill>
            <a:srgbClr val="FEE7E7"/>
          </a:solidFill>
          <a:ln/>
        </p:spPr>
      </p:sp>
      <p:sp>
        <p:nvSpPr>
          <p:cNvPr id="13" name="Shape 10"/>
          <p:cNvSpPr/>
          <p:nvPr/>
        </p:nvSpPr>
        <p:spPr>
          <a:xfrm>
            <a:off x="2849285" y="6578560"/>
            <a:ext cx="4129921" cy="688538"/>
          </a:xfrm>
          <a:prstGeom prst="roundRect">
            <a:avLst>
              <a:gd name="adj" fmla="val 4841"/>
            </a:avLst>
          </a:prstGeom>
          <a:solidFill>
            <a:srgbClr val="FEE7E7"/>
          </a:solidFill>
          <a:ln/>
        </p:spPr>
      </p:sp>
      <p:sp>
        <p:nvSpPr>
          <p:cNvPr id="14" name="Text 11"/>
          <p:cNvSpPr/>
          <p:nvPr/>
        </p:nvSpPr>
        <p:spPr>
          <a:xfrm>
            <a:off x="3071455" y="6745129"/>
            <a:ext cx="3685580" cy="355402"/>
          </a:xfrm>
          <a:prstGeom prst="rect">
            <a:avLst/>
          </a:prstGeom>
          <a:noFill/>
          <a:ln/>
        </p:spPr>
        <p:txBody>
          <a:bodyPr wrap="none" rtlCol="0" anchor="t"/>
          <a:lstStyle/>
          <a:p>
            <a:pPr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cat file1.txt</a:t>
            </a:r>
            <a:endParaRPr lang="en-US" sz="1750" dirty="0"/>
          </a:p>
        </p:txBody>
      </p:sp>
      <p:sp>
        <p:nvSpPr>
          <p:cNvPr id="15" name="Shape 12"/>
          <p:cNvSpPr/>
          <p:nvPr/>
        </p:nvSpPr>
        <p:spPr>
          <a:xfrm>
            <a:off x="7426285" y="1865233"/>
            <a:ext cx="4579739" cy="5637848"/>
          </a:xfrm>
          <a:prstGeom prst="roundRect">
            <a:avLst>
              <a:gd name="adj" fmla="val 2183"/>
            </a:avLst>
          </a:prstGeom>
          <a:solidFill>
            <a:srgbClr val="FAA1A1"/>
          </a:solidFill>
          <a:ln w="13811">
            <a:solidFill>
              <a:srgbClr val="FA9E9E"/>
            </a:solidFill>
            <a:prstDash val="solid"/>
          </a:ln>
        </p:spPr>
      </p:sp>
      <p:sp>
        <p:nvSpPr>
          <p:cNvPr id="16" name="Text 13"/>
          <p:cNvSpPr/>
          <p:nvPr/>
        </p:nvSpPr>
        <p:spPr>
          <a:xfrm>
            <a:off x="7662267" y="2101215"/>
            <a:ext cx="2221944" cy="347186"/>
          </a:xfrm>
          <a:prstGeom prst="rect">
            <a:avLst/>
          </a:prstGeom>
          <a:noFill/>
          <a:ln/>
        </p:spPr>
        <p:txBody>
          <a:bodyPr wrap="none" rtlCol="0" anchor="t"/>
          <a:lstStyle/>
          <a:p>
            <a:pPr indent="0" marL="0">
              <a:lnSpc>
                <a:spcPts val="2734"/>
              </a:lnSpc>
              <a:buNone/>
            </a:pPr>
            <a:r>
              <a:rPr lang="en-US" sz="2187" b="1" dirty="0">
                <a:solidFill>
                  <a:srgbClr val="272525"/>
                </a:solidFill>
                <a:latin typeface="Barlow" pitchFamily="34" charset="0"/>
                <a:ea typeface="Barlow" pitchFamily="34" charset="-122"/>
                <a:cs typeface="Barlow" pitchFamily="34" charset="-120"/>
              </a:rPr>
              <a:t>Options:</a:t>
            </a:r>
            <a:endParaRPr lang="en-US" sz="2187" dirty="0"/>
          </a:p>
        </p:txBody>
      </p:sp>
      <p:sp>
        <p:nvSpPr>
          <p:cNvPr id="17" name="Text 14"/>
          <p:cNvSpPr/>
          <p:nvPr/>
        </p:nvSpPr>
        <p:spPr>
          <a:xfrm>
            <a:off x="8017669" y="2698313"/>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-n</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Number the lines in the output.</a:t>
            </a:r>
            <a:endParaRPr lang="en-US" sz="1750" dirty="0"/>
          </a:p>
        </p:txBody>
      </p:sp>
      <p:sp>
        <p:nvSpPr>
          <p:cNvPr id="18" name="Text 15"/>
          <p:cNvSpPr/>
          <p:nvPr/>
        </p:nvSpPr>
        <p:spPr>
          <a:xfrm>
            <a:off x="8017669" y="3157776"/>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-b</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Print a blank line after each new-line character in the input.</a:t>
            </a:r>
            <a:endParaRPr lang="en-US" sz="1750" dirty="0"/>
          </a:p>
        </p:txBody>
      </p:sp>
      <p:sp>
        <p:nvSpPr>
          <p:cNvPr id="19" name="Text 16"/>
          <p:cNvSpPr/>
          <p:nvPr/>
        </p:nvSpPr>
        <p:spPr>
          <a:xfrm>
            <a:off x="8017669" y="3972639"/>
            <a:ext cx="3752374" cy="370642"/>
          </a:xfrm>
          <a:prstGeom prst="rect">
            <a:avLst/>
          </a:prstGeom>
          <a:noFill/>
          <a:ln/>
        </p:spPr>
        <p:txBody>
          <a:bodyPr wrap="non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-t</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Print a tab character as a ^I.</a:t>
            </a:r>
            <a:endParaRPr lang="en-US" sz="1750" dirty="0"/>
          </a:p>
        </p:txBody>
      </p:sp>
      <p:sp>
        <p:nvSpPr>
          <p:cNvPr id="20" name="Text 17"/>
          <p:cNvSpPr/>
          <p:nvPr/>
        </p:nvSpPr>
        <p:spPr>
          <a:xfrm>
            <a:off x="8017669" y="4432102"/>
            <a:ext cx="3752374" cy="72604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-v</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Print a vertical bar (|) between adjacent lines.</a:t>
            </a:r>
            <a:endParaRPr lang="en-US" sz="1750" dirty="0"/>
          </a:p>
        </p:txBody>
      </p:sp>
      <p:sp>
        <p:nvSpPr>
          <p:cNvPr id="21" name="Text 18"/>
          <p:cNvSpPr/>
          <p:nvPr/>
        </p:nvSpPr>
        <p:spPr>
          <a:xfrm>
            <a:off x="8017669" y="5246965"/>
            <a:ext cx="3752374" cy="741283"/>
          </a:xfrm>
          <a:prstGeom prst="rect">
            <a:avLst/>
          </a:prstGeom>
          <a:noFill/>
          <a:ln/>
        </p:spPr>
        <p:txBody>
          <a:bodyPr wrap="square" rtlCol="0" anchor="t"/>
          <a:lstStyle/>
          <a:p>
            <a:pPr algn="l" marL="342900" indent="-342900">
              <a:lnSpc>
                <a:spcPts val="2799"/>
              </a:lnSpc>
              <a:buSzPct val="100000"/>
              <a:buChar char="•"/>
            </a:pPr>
            <a:r>
              <a:rPr lang="en-US" sz="1750" dirty="0">
                <a:solidFill>
                  <a:srgbClr val="272525"/>
                </a:solidFill>
                <a:highlight>
                  <a:srgbClr val="FEE7E7"/>
                </a:highlight>
                <a:latin typeface="Consolas" pitchFamily="34" charset="0"/>
                <a:ea typeface="Consolas" pitchFamily="34" charset="-122"/>
                <a:cs typeface="Consolas" pitchFamily="34" charset="-120"/>
              </a:rPr>
              <a:t>--help</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Displays the help information for the </a:t>
            </a:r>
            <a:pPr algn="l" indent="0" marL="0">
              <a:lnSpc>
                <a:spcPts val="2799"/>
              </a:lnSpc>
              <a:buNone/>
            </a:pPr>
            <a:r>
              <a:rPr lang="en-US" sz="1750" dirty="0">
                <a:solidFill>
                  <a:srgbClr val="272525"/>
                </a:solidFill>
                <a:highlight>
                  <a:srgbClr val="FEE7E7"/>
                </a:highlight>
                <a:latin typeface="Consolas" pitchFamily="34" charset="0"/>
                <a:ea typeface="Consolas" pitchFamily="34" charset="-122"/>
                <a:cs typeface="Consolas" pitchFamily="34" charset="-120"/>
              </a:rPr>
              <a:t>cat</a:t>
            </a:r>
            <a:pPr algn="l" indent="0" marL="0">
              <a:lnSpc>
                <a:spcPts val="2799"/>
              </a:lnSpc>
              <a:buNone/>
            </a:pPr>
            <a:r>
              <a:rPr lang="en-US" sz="1750" dirty="0">
                <a:solidFill>
                  <a:srgbClr val="272525"/>
                </a:solidFill>
                <a:latin typeface="Barlow" pitchFamily="34" charset="0"/>
                <a:ea typeface="Barlow" pitchFamily="34" charset="-122"/>
                <a:cs typeface="Barlow" pitchFamily="34" charset="-120"/>
              </a:rPr>
              <a:t> command.</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2023-10-03T10:42:00Z</dcterms:created>
  <dcterms:modified xsi:type="dcterms:W3CDTF">2023-10-03T10:42:00Z</dcterms:modified>
</cp:coreProperties>
</file>